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65" r:id="rId3"/>
    <p:sldId id="257" r:id="rId4"/>
    <p:sldId id="290" r:id="rId5"/>
    <p:sldId id="266" r:id="rId6"/>
    <p:sldId id="258" r:id="rId7"/>
    <p:sldId id="292" r:id="rId8"/>
    <p:sldId id="267" r:id="rId9"/>
    <p:sldId id="268" r:id="rId10"/>
    <p:sldId id="272" r:id="rId11"/>
    <p:sldId id="269" r:id="rId12"/>
    <p:sldId id="271" r:id="rId13"/>
    <p:sldId id="270" r:id="rId14"/>
    <p:sldId id="273" r:id="rId15"/>
    <p:sldId id="274" r:id="rId16"/>
    <p:sldId id="280" r:id="rId17"/>
    <p:sldId id="281" r:id="rId18"/>
    <p:sldId id="282" r:id="rId19"/>
    <p:sldId id="283" r:id="rId20"/>
    <p:sldId id="284" r:id="rId21"/>
    <p:sldId id="285" r:id="rId22"/>
    <p:sldId id="264" r:id="rId23"/>
    <p:sldId id="263" r:id="rId24"/>
    <p:sldId id="260" r:id="rId25"/>
    <p:sldId id="262" r:id="rId26"/>
    <p:sldId id="261" r:id="rId27"/>
    <p:sldId id="259" r:id="rId28"/>
    <p:sldId id="279" r:id="rId29"/>
    <p:sldId id="293" r:id="rId30"/>
    <p:sldId id="289" r:id="rId3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7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7574" autoAdjust="0"/>
  </p:normalViewPr>
  <p:slideViewPr>
    <p:cSldViewPr snapToGrid="0" snapToObjects="1">
      <p:cViewPr>
        <p:scale>
          <a:sx n="103" d="100"/>
          <a:sy n="103" d="100"/>
        </p:scale>
        <p:origin x="-80"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3E3C23-006E-2E46-935E-AAA1401731E5}" type="datetimeFigureOut">
              <a:rPr lang="fr-FR" smtClean="0"/>
              <a:t>19/04/17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519574-EA6B-0540-AEC5-7259E83889DD}" type="slidenum">
              <a:rPr lang="fr-FR" smtClean="0"/>
              <a:t>‹#›</a:t>
            </a:fld>
            <a:endParaRPr lang="fr-FR"/>
          </a:p>
        </p:txBody>
      </p:sp>
    </p:spTree>
    <p:extLst>
      <p:ext uri="{BB962C8B-B14F-4D97-AF65-F5344CB8AC3E}">
        <p14:creationId xmlns:p14="http://schemas.microsoft.com/office/powerpoint/2010/main" val="1553923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115140F1-C691-3745-983C-B516C29A33D4}" type="datetimeFigureOut">
              <a:rPr lang="fr-FR" smtClean="0"/>
              <a:t>19/04/17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F40075-7E18-6D4B-B81A-10ADBE3FFCAB}" type="slidenum">
              <a:rPr lang="fr-FR" smtClean="0"/>
              <a:t>‹#›</a:t>
            </a:fld>
            <a:endParaRPr lang="fr-FR"/>
          </a:p>
        </p:txBody>
      </p:sp>
    </p:spTree>
    <p:extLst>
      <p:ext uri="{BB962C8B-B14F-4D97-AF65-F5344CB8AC3E}">
        <p14:creationId xmlns:p14="http://schemas.microsoft.com/office/powerpoint/2010/main" val="636799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115140F1-C691-3745-983C-B516C29A33D4}" type="datetimeFigureOut">
              <a:rPr lang="fr-FR" smtClean="0"/>
              <a:t>19/04/17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F40075-7E18-6D4B-B81A-10ADBE3FFCAB}" type="slidenum">
              <a:rPr lang="fr-FR" smtClean="0"/>
              <a:t>‹#›</a:t>
            </a:fld>
            <a:endParaRPr lang="fr-FR"/>
          </a:p>
        </p:txBody>
      </p:sp>
    </p:spTree>
    <p:extLst>
      <p:ext uri="{BB962C8B-B14F-4D97-AF65-F5344CB8AC3E}">
        <p14:creationId xmlns:p14="http://schemas.microsoft.com/office/powerpoint/2010/main" val="1449895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115140F1-C691-3745-983C-B516C29A33D4}" type="datetimeFigureOut">
              <a:rPr lang="fr-FR" smtClean="0"/>
              <a:t>19/04/17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F40075-7E18-6D4B-B81A-10ADBE3FFCAB}" type="slidenum">
              <a:rPr lang="fr-FR" smtClean="0"/>
              <a:t>‹#›</a:t>
            </a:fld>
            <a:endParaRPr lang="fr-FR"/>
          </a:p>
        </p:txBody>
      </p:sp>
    </p:spTree>
    <p:extLst>
      <p:ext uri="{BB962C8B-B14F-4D97-AF65-F5344CB8AC3E}">
        <p14:creationId xmlns:p14="http://schemas.microsoft.com/office/powerpoint/2010/main" val="409074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115140F1-C691-3745-983C-B516C29A33D4}" type="datetimeFigureOut">
              <a:rPr lang="fr-FR" smtClean="0"/>
              <a:t>19/04/17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F40075-7E18-6D4B-B81A-10ADBE3FFCAB}" type="slidenum">
              <a:rPr lang="fr-FR" smtClean="0"/>
              <a:t>‹#›</a:t>
            </a:fld>
            <a:endParaRPr lang="fr-FR"/>
          </a:p>
        </p:txBody>
      </p:sp>
    </p:spTree>
    <p:extLst>
      <p:ext uri="{BB962C8B-B14F-4D97-AF65-F5344CB8AC3E}">
        <p14:creationId xmlns:p14="http://schemas.microsoft.com/office/powerpoint/2010/main" val="129472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115140F1-C691-3745-983C-B516C29A33D4}" type="datetimeFigureOut">
              <a:rPr lang="fr-FR" smtClean="0"/>
              <a:t>19/04/17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F40075-7E18-6D4B-B81A-10ADBE3FFCAB}" type="slidenum">
              <a:rPr lang="fr-FR" smtClean="0"/>
              <a:t>‹#›</a:t>
            </a:fld>
            <a:endParaRPr lang="fr-FR"/>
          </a:p>
        </p:txBody>
      </p:sp>
    </p:spTree>
    <p:extLst>
      <p:ext uri="{BB962C8B-B14F-4D97-AF65-F5344CB8AC3E}">
        <p14:creationId xmlns:p14="http://schemas.microsoft.com/office/powerpoint/2010/main" val="529101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115140F1-C691-3745-983C-B516C29A33D4}" type="datetimeFigureOut">
              <a:rPr lang="fr-FR" smtClean="0"/>
              <a:t>19/04/17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F40075-7E18-6D4B-B81A-10ADBE3FFCAB}" type="slidenum">
              <a:rPr lang="fr-FR" smtClean="0"/>
              <a:t>‹#›</a:t>
            </a:fld>
            <a:endParaRPr lang="fr-FR"/>
          </a:p>
        </p:txBody>
      </p:sp>
    </p:spTree>
    <p:extLst>
      <p:ext uri="{BB962C8B-B14F-4D97-AF65-F5344CB8AC3E}">
        <p14:creationId xmlns:p14="http://schemas.microsoft.com/office/powerpoint/2010/main" val="174802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115140F1-C691-3745-983C-B516C29A33D4}" type="datetimeFigureOut">
              <a:rPr lang="fr-FR" smtClean="0"/>
              <a:t>19/04/17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1F40075-7E18-6D4B-B81A-10ADBE3FFCAB}" type="slidenum">
              <a:rPr lang="fr-FR" smtClean="0"/>
              <a:t>‹#›</a:t>
            </a:fld>
            <a:endParaRPr lang="fr-FR"/>
          </a:p>
        </p:txBody>
      </p:sp>
    </p:spTree>
    <p:extLst>
      <p:ext uri="{BB962C8B-B14F-4D97-AF65-F5344CB8AC3E}">
        <p14:creationId xmlns:p14="http://schemas.microsoft.com/office/powerpoint/2010/main" val="407155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115140F1-C691-3745-983C-B516C29A33D4}" type="datetimeFigureOut">
              <a:rPr lang="fr-FR" smtClean="0"/>
              <a:t>19/04/17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1F40075-7E18-6D4B-B81A-10ADBE3FFCAB}" type="slidenum">
              <a:rPr lang="fr-FR" smtClean="0"/>
              <a:t>‹#›</a:t>
            </a:fld>
            <a:endParaRPr lang="fr-FR"/>
          </a:p>
        </p:txBody>
      </p:sp>
    </p:spTree>
    <p:extLst>
      <p:ext uri="{BB962C8B-B14F-4D97-AF65-F5344CB8AC3E}">
        <p14:creationId xmlns:p14="http://schemas.microsoft.com/office/powerpoint/2010/main" val="1981369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115140F1-C691-3745-983C-B516C29A33D4}" type="datetimeFigureOut">
              <a:rPr lang="fr-FR" smtClean="0"/>
              <a:t>19/04/17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1F40075-7E18-6D4B-B81A-10ADBE3FFCAB}" type="slidenum">
              <a:rPr lang="fr-FR" smtClean="0"/>
              <a:t>‹#›</a:t>
            </a:fld>
            <a:endParaRPr lang="fr-FR"/>
          </a:p>
        </p:txBody>
      </p:sp>
    </p:spTree>
    <p:extLst>
      <p:ext uri="{BB962C8B-B14F-4D97-AF65-F5344CB8AC3E}">
        <p14:creationId xmlns:p14="http://schemas.microsoft.com/office/powerpoint/2010/main" val="3502096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115140F1-C691-3745-983C-B516C29A33D4}" type="datetimeFigureOut">
              <a:rPr lang="fr-FR" smtClean="0"/>
              <a:t>19/04/17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F40075-7E18-6D4B-B81A-10ADBE3FFCAB}" type="slidenum">
              <a:rPr lang="fr-FR" smtClean="0"/>
              <a:t>‹#›</a:t>
            </a:fld>
            <a:endParaRPr lang="fr-FR"/>
          </a:p>
        </p:txBody>
      </p:sp>
    </p:spTree>
    <p:extLst>
      <p:ext uri="{BB962C8B-B14F-4D97-AF65-F5344CB8AC3E}">
        <p14:creationId xmlns:p14="http://schemas.microsoft.com/office/powerpoint/2010/main" val="132388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115140F1-C691-3745-983C-B516C29A33D4}" type="datetimeFigureOut">
              <a:rPr lang="fr-FR" smtClean="0"/>
              <a:t>19/04/17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F40075-7E18-6D4B-B81A-10ADBE3FFCAB}" type="slidenum">
              <a:rPr lang="fr-FR" smtClean="0"/>
              <a:t>‹#›</a:t>
            </a:fld>
            <a:endParaRPr lang="fr-FR"/>
          </a:p>
        </p:txBody>
      </p:sp>
    </p:spTree>
    <p:extLst>
      <p:ext uri="{BB962C8B-B14F-4D97-AF65-F5344CB8AC3E}">
        <p14:creationId xmlns:p14="http://schemas.microsoft.com/office/powerpoint/2010/main" val="39102765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40075-7E18-6D4B-B81A-10ADBE3FFCAB}" type="slidenum">
              <a:rPr lang="fr-FR" smtClean="0"/>
              <a:t>‹#›</a:t>
            </a:fld>
            <a:endParaRPr lang="fr-FR"/>
          </a:p>
        </p:txBody>
      </p:sp>
      <p:pic>
        <p:nvPicPr>
          <p:cNvPr id="7" name="Image 6" descr="Capture d’écran 2016-07-10 à 17.41.07.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38977" y="6219825"/>
            <a:ext cx="1371177" cy="501650"/>
          </a:xfrm>
          <a:prstGeom prst="rect">
            <a:avLst/>
          </a:prstGeom>
        </p:spPr>
      </p:pic>
      <p:pic>
        <p:nvPicPr>
          <p:cNvPr id="8" name="Image 7" descr="UDPN-seul-jaune-grand.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7200" y="5981700"/>
            <a:ext cx="996749" cy="739775"/>
          </a:xfrm>
          <a:prstGeom prst="rect">
            <a:avLst/>
          </a:prstGeom>
        </p:spPr>
      </p:pic>
    </p:spTree>
    <p:extLst>
      <p:ext uri="{BB962C8B-B14F-4D97-AF65-F5344CB8AC3E}">
        <p14:creationId xmlns:p14="http://schemas.microsoft.com/office/powerpoint/2010/main" val="3929242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Futura"/>
          <a:ea typeface="+mj-ea"/>
          <a:cs typeface="Futur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Futura"/>
          <a:ea typeface="+mn-ea"/>
          <a:cs typeface="Futura"/>
        </a:defRPr>
      </a:lvl1pPr>
      <a:lvl2pPr marL="742950" indent="-285750" algn="l" defTabSz="457200" rtl="0" eaLnBrk="1" latinLnBrk="0" hangingPunct="1">
        <a:spcBef>
          <a:spcPct val="20000"/>
        </a:spcBef>
        <a:buFont typeface="Arial"/>
        <a:buChar char="–"/>
        <a:defRPr sz="2800" kern="1200">
          <a:solidFill>
            <a:schemeClr val="tx1"/>
          </a:solidFill>
          <a:latin typeface="Futura"/>
          <a:ea typeface="+mn-ea"/>
          <a:cs typeface="Futura"/>
        </a:defRPr>
      </a:lvl2pPr>
      <a:lvl3pPr marL="1143000" indent="-228600" algn="l" defTabSz="457200" rtl="0" eaLnBrk="1" latinLnBrk="0" hangingPunct="1">
        <a:spcBef>
          <a:spcPct val="20000"/>
        </a:spcBef>
        <a:buFont typeface="Arial"/>
        <a:buChar char="•"/>
        <a:defRPr sz="2400" kern="1200">
          <a:solidFill>
            <a:schemeClr val="tx1"/>
          </a:solidFill>
          <a:latin typeface="Futura"/>
          <a:ea typeface="+mn-ea"/>
          <a:cs typeface="Futura"/>
        </a:defRPr>
      </a:lvl3pPr>
      <a:lvl4pPr marL="1600200" indent="-228600" algn="l" defTabSz="457200" rtl="0" eaLnBrk="1" latinLnBrk="0" hangingPunct="1">
        <a:spcBef>
          <a:spcPct val="20000"/>
        </a:spcBef>
        <a:buFont typeface="Arial"/>
        <a:buChar char="–"/>
        <a:defRPr sz="2000" kern="1200">
          <a:solidFill>
            <a:schemeClr val="tx1"/>
          </a:solidFill>
          <a:latin typeface="Futura"/>
          <a:ea typeface="+mn-ea"/>
          <a:cs typeface="Futura"/>
        </a:defRPr>
      </a:lvl4pPr>
      <a:lvl5pPr marL="2057400" indent="-228600" algn="l" defTabSz="457200" rtl="0" eaLnBrk="1" latinLnBrk="0" hangingPunct="1">
        <a:spcBef>
          <a:spcPct val="20000"/>
        </a:spcBef>
        <a:buFont typeface="Arial"/>
        <a:buChar char="»"/>
        <a:defRPr sz="2000" kern="1200">
          <a:solidFill>
            <a:schemeClr val="tx1"/>
          </a:solidFill>
          <a:latin typeface="Futura"/>
          <a:ea typeface="+mn-ea"/>
          <a:cs typeface="Futur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9314" y="52923"/>
            <a:ext cx="8467077" cy="2134580"/>
          </a:xfrm>
        </p:spPr>
        <p:txBody>
          <a:bodyPr>
            <a:noAutofit/>
          </a:bodyPr>
          <a:lstStyle/>
          <a:p>
            <a:pPr algn="just"/>
            <a:r>
              <a:rPr lang="fr-FR" sz="3600" b="1" dirty="0" smtClean="0"/>
              <a:t/>
            </a:r>
            <a:br>
              <a:rPr lang="fr-FR" sz="3600" b="1" dirty="0" smtClean="0"/>
            </a:br>
            <a:r>
              <a:rPr lang="fr-FR" sz="3600" b="1" dirty="0"/>
              <a:t/>
            </a:r>
            <a:br>
              <a:rPr lang="fr-FR" sz="3600" b="1" dirty="0"/>
            </a:br>
            <a:r>
              <a:rPr lang="fr-FR" sz="3600" b="1" dirty="0" smtClean="0"/>
              <a:t/>
            </a:r>
            <a:br>
              <a:rPr lang="fr-FR" sz="3600" b="1" dirty="0" smtClean="0"/>
            </a:br>
            <a:r>
              <a:rPr lang="fr-FR" sz="2800" b="1" dirty="0" smtClean="0"/>
              <a:t>Séminaire doctoral </a:t>
            </a:r>
            <a:r>
              <a:rPr lang="fr-FR" sz="2800" b="1" dirty="0" smtClean="0">
                <a:solidFill>
                  <a:srgbClr val="F7C739"/>
                </a:solidFill>
              </a:rPr>
              <a:t>UDPN</a:t>
            </a:r>
            <a:r>
              <a:rPr lang="fr-FR" sz="2800" dirty="0">
                <a:solidFill>
                  <a:srgbClr val="FFFF00"/>
                </a:solidFill>
              </a:rPr>
              <a:t/>
            </a:r>
            <a:br>
              <a:rPr lang="fr-FR" sz="2800" dirty="0">
                <a:solidFill>
                  <a:srgbClr val="FFFF00"/>
                </a:solidFill>
              </a:rPr>
            </a:br>
            <a:r>
              <a:rPr lang="fr-FR" sz="2800" dirty="0">
                <a:solidFill>
                  <a:srgbClr val="F7C739"/>
                </a:solidFill>
              </a:rPr>
              <a:t>28 mars </a:t>
            </a:r>
            <a:r>
              <a:rPr lang="fr-FR" sz="2800" dirty="0" smtClean="0">
                <a:solidFill>
                  <a:srgbClr val="F7C739"/>
                </a:solidFill>
              </a:rPr>
              <a:t>2017</a:t>
            </a:r>
            <a:r>
              <a:rPr lang="fr-FR" sz="2800" dirty="0">
                <a:solidFill>
                  <a:srgbClr val="F7C739"/>
                </a:solidFill>
              </a:rPr>
              <a:t/>
            </a:r>
            <a:br>
              <a:rPr lang="fr-FR" sz="2800" dirty="0">
                <a:solidFill>
                  <a:srgbClr val="F7C739"/>
                </a:solidFill>
              </a:rPr>
            </a:br>
            <a:r>
              <a:rPr lang="fr-FR" sz="2800" dirty="0" smtClean="0">
                <a:solidFill>
                  <a:srgbClr val="F7C739"/>
                </a:solidFill>
              </a:rPr>
              <a:t/>
            </a:r>
            <a:br>
              <a:rPr lang="fr-FR" sz="2800" dirty="0" smtClean="0">
                <a:solidFill>
                  <a:srgbClr val="F7C739"/>
                </a:solidFill>
              </a:rPr>
            </a:br>
            <a:r>
              <a:rPr lang="fr-FR" sz="700" dirty="0" smtClean="0">
                <a:solidFill>
                  <a:srgbClr val="FFFF00"/>
                </a:solidFill>
              </a:rPr>
              <a:t> </a:t>
            </a:r>
            <a:r>
              <a:rPr lang="fr-FR" sz="2400" dirty="0" smtClean="0"/>
              <a:t>« </a:t>
            </a:r>
            <a:r>
              <a:rPr lang="fr-FR" sz="2400" dirty="0"/>
              <a:t>A travers les langues et les cultures : de différents usages numériques du patrimoine textuel et audiovisuel </a:t>
            </a:r>
            <a:r>
              <a:rPr lang="fr-FR" sz="2400" dirty="0" smtClean="0"/>
              <a:t>». </a:t>
            </a:r>
            <a:r>
              <a:rPr lang="fr-FR" sz="2400" dirty="0"/>
              <a:t/>
            </a:r>
            <a:br>
              <a:rPr lang="fr-FR" sz="2400" dirty="0"/>
            </a:br>
            <a:r>
              <a:rPr lang="fr-FR" sz="3600" dirty="0" smtClean="0"/>
              <a:t/>
            </a:r>
            <a:br>
              <a:rPr lang="fr-FR" sz="3600" dirty="0" smtClean="0"/>
            </a:br>
            <a:endParaRPr lang="fr-FR" sz="2400" dirty="0"/>
          </a:p>
        </p:txBody>
      </p:sp>
      <p:sp>
        <p:nvSpPr>
          <p:cNvPr id="3" name="Sous-titre 2"/>
          <p:cNvSpPr>
            <a:spLocks noGrp="1"/>
          </p:cNvSpPr>
          <p:nvPr>
            <p:ph type="subTitle" idx="1"/>
          </p:nvPr>
        </p:nvSpPr>
        <p:spPr>
          <a:xfrm>
            <a:off x="704128" y="3244837"/>
            <a:ext cx="7992263" cy="1201872"/>
          </a:xfrm>
        </p:spPr>
        <p:txBody>
          <a:bodyPr>
            <a:normAutofit/>
          </a:bodyPr>
          <a:lstStyle/>
          <a:p>
            <a:r>
              <a:rPr lang="fr-FR" sz="2800" b="1" dirty="0">
                <a:solidFill>
                  <a:schemeClr val="accent5">
                    <a:lumMod val="75000"/>
                  </a:schemeClr>
                </a:solidFill>
              </a:rPr>
              <a:t>De la généalogie aux usages d'une plateforme pour la traduction : bilan et </a:t>
            </a:r>
            <a:r>
              <a:rPr lang="fr-FR" sz="2800" b="1" dirty="0" smtClean="0">
                <a:solidFill>
                  <a:schemeClr val="accent5">
                    <a:lumMod val="75000"/>
                  </a:schemeClr>
                </a:solidFill>
              </a:rPr>
              <a:t>enquête</a:t>
            </a:r>
            <a:endParaRPr lang="fr-FR" sz="2400" b="1" dirty="0" smtClean="0">
              <a:solidFill>
                <a:schemeClr val="tx1"/>
              </a:solidFill>
            </a:endParaRPr>
          </a:p>
        </p:txBody>
      </p:sp>
      <p:sp>
        <p:nvSpPr>
          <p:cNvPr id="4" name="ZoneTexte 3"/>
          <p:cNvSpPr txBox="1"/>
          <p:nvPr/>
        </p:nvSpPr>
        <p:spPr>
          <a:xfrm>
            <a:off x="1781614" y="4947936"/>
            <a:ext cx="5468319" cy="923330"/>
          </a:xfrm>
          <a:prstGeom prst="rect">
            <a:avLst/>
          </a:prstGeom>
          <a:noFill/>
        </p:spPr>
        <p:txBody>
          <a:bodyPr wrap="square" rtlCol="0">
            <a:spAutoFit/>
          </a:bodyPr>
          <a:lstStyle/>
          <a:p>
            <a:r>
              <a:rPr lang="fr-FR" b="1" dirty="0"/>
              <a:t>Par Camille </a:t>
            </a:r>
            <a:r>
              <a:rPr lang="fr-FR" b="1" dirty="0" smtClean="0"/>
              <a:t>Bloomfield (Paris 13/ Paris 3), </a:t>
            </a:r>
            <a:r>
              <a:rPr lang="fr-FR" b="1" dirty="0"/>
              <a:t>Naomi Nicolas </a:t>
            </a:r>
            <a:r>
              <a:rPr lang="fr-FR" b="1" dirty="0" smtClean="0"/>
              <a:t>Kaufman (Paris 3), </a:t>
            </a:r>
            <a:r>
              <a:rPr lang="fr-FR" b="1" dirty="0"/>
              <a:t>Geneviève </a:t>
            </a:r>
            <a:r>
              <a:rPr lang="fr-FR" b="1" dirty="0" smtClean="0"/>
              <a:t>Vidal (Paris 13), </a:t>
            </a:r>
            <a:r>
              <a:rPr lang="fr-FR" b="1" dirty="0"/>
              <a:t>Anne </a:t>
            </a:r>
            <a:r>
              <a:rPr lang="fr-FR" b="1" dirty="0" err="1" smtClean="0"/>
              <a:t>Gagnebien</a:t>
            </a:r>
            <a:r>
              <a:rPr lang="fr-FR" b="1" dirty="0" smtClean="0"/>
              <a:t> (Paris 13), </a:t>
            </a:r>
            <a:r>
              <a:rPr lang="fr-FR" b="1" dirty="0"/>
              <a:t>Cecilia </a:t>
            </a:r>
            <a:r>
              <a:rPr lang="fr-FR" b="1" dirty="0" err="1"/>
              <a:t>Jauniau</a:t>
            </a:r>
            <a:endParaRPr lang="fr-FR" b="1" dirty="0"/>
          </a:p>
        </p:txBody>
      </p:sp>
    </p:spTree>
    <p:extLst>
      <p:ext uri="{BB962C8B-B14F-4D97-AF65-F5344CB8AC3E}">
        <p14:creationId xmlns:p14="http://schemas.microsoft.com/office/powerpoint/2010/main" val="36516590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TLHUB_Capture_Profil_fonctionnalites.pdf"/>
          <p:cNvPicPr>
            <a:picLocks noChangeAspect="1"/>
          </p:cNvPicPr>
          <p:nvPr/>
        </p:nvPicPr>
        <p:blipFill rotWithShape="1">
          <a:blip r:embed="rId2">
            <a:extLst>
              <a:ext uri="{28A0092B-C50C-407E-A947-70E740481C1C}">
                <a14:useLocalDpi xmlns:a14="http://schemas.microsoft.com/office/drawing/2010/main" val="0"/>
              </a:ext>
            </a:extLst>
          </a:blip>
          <a:srcRect l="5062" b="14479"/>
          <a:stretch/>
        </p:blipFill>
        <p:spPr>
          <a:xfrm>
            <a:off x="94957" y="-234462"/>
            <a:ext cx="9542987" cy="6074593"/>
          </a:xfrm>
          <a:prstGeom prst="rect">
            <a:avLst/>
          </a:prstGeom>
        </p:spPr>
      </p:pic>
    </p:spTree>
    <p:extLst>
      <p:ext uri="{BB962C8B-B14F-4D97-AF65-F5344CB8AC3E}">
        <p14:creationId xmlns:p14="http://schemas.microsoft.com/office/powerpoint/2010/main" val="30835027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TLHUB_Capture_Atelier.pdf"/>
          <p:cNvPicPr>
            <a:picLocks noGrp="1" noChangeAspect="1"/>
          </p:cNvPicPr>
          <p:nvPr>
            <p:ph idx="1"/>
          </p:nvPr>
        </p:nvPicPr>
        <p:blipFill rotWithShape="1">
          <a:blip r:embed="rId2">
            <a:extLst>
              <a:ext uri="{28A0092B-C50C-407E-A947-70E740481C1C}">
                <a14:useLocalDpi xmlns:a14="http://schemas.microsoft.com/office/drawing/2010/main" val="0"/>
              </a:ext>
            </a:extLst>
          </a:blip>
          <a:srcRect l="4155" t="3432" r="5995" b="2772"/>
          <a:stretch/>
        </p:blipFill>
        <p:spPr>
          <a:xfrm>
            <a:off x="640954" y="0"/>
            <a:ext cx="8158356" cy="6018183"/>
          </a:xfrm>
        </p:spPr>
      </p:pic>
    </p:spTree>
    <p:extLst>
      <p:ext uri="{BB962C8B-B14F-4D97-AF65-F5344CB8AC3E}">
        <p14:creationId xmlns:p14="http://schemas.microsoft.com/office/powerpoint/2010/main" val="5937333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TLHUB_Capture_Ficheduntexte.pdf"/>
          <p:cNvPicPr>
            <a:picLocks noChangeAspect="1"/>
          </p:cNvPicPr>
          <p:nvPr/>
        </p:nvPicPr>
        <p:blipFill rotWithShape="1">
          <a:blip r:embed="rId2">
            <a:extLst>
              <a:ext uri="{28A0092B-C50C-407E-A947-70E740481C1C}">
                <a14:useLocalDpi xmlns:a14="http://schemas.microsoft.com/office/drawing/2010/main" val="0"/>
              </a:ext>
            </a:extLst>
          </a:blip>
          <a:srcRect l="13500" r="14328" b="3739"/>
          <a:stretch/>
        </p:blipFill>
        <p:spPr>
          <a:xfrm>
            <a:off x="1234432" y="0"/>
            <a:ext cx="6599467" cy="6219977"/>
          </a:xfrm>
          <a:prstGeom prst="rect">
            <a:avLst/>
          </a:prstGeom>
        </p:spPr>
      </p:pic>
    </p:spTree>
    <p:extLst>
      <p:ext uri="{BB962C8B-B14F-4D97-AF65-F5344CB8AC3E}">
        <p14:creationId xmlns:p14="http://schemas.microsoft.com/office/powerpoint/2010/main" val="6594805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TLHUB_Capture_Ecriveuse_fonctionnalit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77"/>
            <a:ext cx="9378462" cy="6627297"/>
          </a:xfrm>
          <a:prstGeom prst="rect">
            <a:avLst/>
          </a:prstGeom>
        </p:spPr>
      </p:pic>
    </p:spTree>
    <p:extLst>
      <p:ext uri="{BB962C8B-B14F-4D97-AF65-F5344CB8AC3E}">
        <p14:creationId xmlns:p14="http://schemas.microsoft.com/office/powerpoint/2010/main" val="38269401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79230" y="2489652"/>
            <a:ext cx="6889262" cy="1232877"/>
          </a:xfrm>
        </p:spPr>
        <p:txBody>
          <a:bodyPr>
            <a:normAutofit/>
          </a:bodyPr>
          <a:lstStyle/>
          <a:p>
            <a:pPr marL="0" indent="0" algn="ctr">
              <a:buNone/>
            </a:pPr>
            <a:r>
              <a:rPr lang="fr-FR" sz="6000" dirty="0"/>
              <a:t>La V2</a:t>
            </a:r>
          </a:p>
        </p:txBody>
      </p:sp>
    </p:spTree>
    <p:extLst>
      <p:ext uri="{BB962C8B-B14F-4D97-AF65-F5344CB8AC3E}">
        <p14:creationId xmlns:p14="http://schemas.microsoft.com/office/powerpoint/2010/main" val="6441770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1. Ateli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0615964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1bis. Atelier avec bouto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575610"/>
          </a:xfrm>
          <a:prstGeom prst="rect">
            <a:avLst/>
          </a:prstGeom>
        </p:spPr>
      </p:pic>
    </p:spTree>
    <p:extLst>
      <p:ext uri="{BB962C8B-B14F-4D97-AF65-F5344CB8AC3E}">
        <p14:creationId xmlns:p14="http://schemas.microsoft.com/office/powerpoint/2010/main" val="28548045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2. Ouvrir proj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00" y="1388311"/>
            <a:ext cx="8293100" cy="2971800"/>
          </a:xfrm>
          <a:prstGeom prst="rect">
            <a:avLst/>
          </a:prstGeom>
        </p:spPr>
      </p:pic>
    </p:spTree>
    <p:extLst>
      <p:ext uri="{BB962C8B-B14F-4D97-AF65-F5344CB8AC3E}">
        <p14:creationId xmlns:p14="http://schemas.microsoft.com/office/powerpoint/2010/main" val="28834061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7. Formulaire d'import de tex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539429"/>
          </a:xfrm>
          <a:prstGeom prst="rect">
            <a:avLst/>
          </a:prstGeom>
        </p:spPr>
      </p:pic>
    </p:spTree>
    <p:extLst>
      <p:ext uri="{BB962C8B-B14F-4D97-AF65-F5344CB8AC3E}">
        <p14:creationId xmlns:p14="http://schemas.microsoft.com/office/powerpoint/2010/main" val="31383614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9. Page projet avec bouto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4911724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40389" y="2567057"/>
            <a:ext cx="6274914" cy="1365456"/>
          </a:xfrm>
        </p:spPr>
        <p:txBody>
          <a:bodyPr>
            <a:noAutofit/>
          </a:bodyPr>
          <a:lstStyle/>
          <a:p>
            <a:pPr marL="0" indent="0" algn="ctr">
              <a:buNone/>
            </a:pPr>
            <a:r>
              <a:rPr lang="fr-FR" sz="4400" dirty="0" smtClean="0"/>
              <a:t>1. Présentation du projet</a:t>
            </a:r>
            <a:endParaRPr lang="fr-FR" sz="4400" dirty="0"/>
          </a:p>
        </p:txBody>
      </p:sp>
    </p:spTree>
    <p:extLst>
      <p:ext uri="{BB962C8B-B14F-4D97-AF65-F5344CB8AC3E}">
        <p14:creationId xmlns:p14="http://schemas.microsoft.com/office/powerpoint/2010/main" val="33386335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10. Ecriveu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9633983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13. Mise en for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1878597"/>
            <a:ext cx="9118600" cy="3060700"/>
          </a:xfrm>
          <a:prstGeom prst="rect">
            <a:avLst/>
          </a:prstGeom>
        </p:spPr>
      </p:pic>
    </p:spTree>
    <p:extLst>
      <p:ext uri="{BB962C8B-B14F-4D97-AF65-F5344CB8AC3E}">
        <p14:creationId xmlns:p14="http://schemas.microsoft.com/office/powerpoint/2010/main" val="14755729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8259" y="2609167"/>
            <a:ext cx="7250585" cy="1106202"/>
          </a:xfrm>
        </p:spPr>
        <p:txBody>
          <a:bodyPr>
            <a:normAutofit/>
          </a:bodyPr>
          <a:lstStyle/>
          <a:p>
            <a:pPr marL="0" indent="0" algn="ctr">
              <a:buNone/>
            </a:pPr>
            <a:r>
              <a:rPr lang="fr-FR" sz="4400" dirty="0" smtClean="0"/>
              <a:t>Les cas d’usage</a:t>
            </a:r>
            <a:endParaRPr lang="fr-FR" sz="4400" dirty="0"/>
          </a:p>
        </p:txBody>
      </p:sp>
    </p:spTree>
    <p:extLst>
      <p:ext uri="{BB962C8B-B14F-4D97-AF65-F5344CB8AC3E}">
        <p14:creationId xmlns:p14="http://schemas.microsoft.com/office/powerpoint/2010/main" val="280790566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Image 4" descr="slide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638"/>
            <a:ext cx="9144000" cy="6469224"/>
          </a:xfrm>
          <a:prstGeom prst="rect">
            <a:avLst/>
          </a:prstGeom>
        </p:spPr>
      </p:pic>
    </p:spTree>
    <p:extLst>
      <p:ext uri="{BB962C8B-B14F-4D97-AF65-F5344CB8AC3E}">
        <p14:creationId xmlns:p14="http://schemas.microsoft.com/office/powerpoint/2010/main" val="8504079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descr="SLIDE2c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638"/>
            <a:ext cx="9144000" cy="6430672"/>
          </a:xfrm>
          <a:prstGeom prst="rect">
            <a:avLst/>
          </a:prstGeom>
        </p:spPr>
      </p:pic>
    </p:spTree>
    <p:extLst>
      <p:ext uri="{BB962C8B-B14F-4D97-AF65-F5344CB8AC3E}">
        <p14:creationId xmlns:p14="http://schemas.microsoft.com/office/powerpoint/2010/main" val="12597138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descr="slide2c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638"/>
            <a:ext cx="9144000" cy="6453602"/>
          </a:xfrm>
          <a:prstGeom prst="rect">
            <a:avLst/>
          </a:prstGeom>
        </p:spPr>
      </p:pic>
    </p:spTree>
    <p:extLst>
      <p:ext uri="{BB962C8B-B14F-4D97-AF65-F5344CB8AC3E}">
        <p14:creationId xmlns:p14="http://schemas.microsoft.com/office/powerpoint/2010/main" val="14707580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descr="SLIDE2c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638"/>
            <a:ext cx="9144000" cy="6419461"/>
          </a:xfrm>
          <a:prstGeom prst="rect">
            <a:avLst/>
          </a:prstGeom>
        </p:spPr>
      </p:pic>
    </p:spTree>
    <p:extLst>
      <p:ext uri="{BB962C8B-B14F-4D97-AF65-F5344CB8AC3E}">
        <p14:creationId xmlns:p14="http://schemas.microsoft.com/office/powerpoint/2010/main" val="8189745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LD2CAS4.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78" r="103"/>
          <a:stretch/>
        </p:blipFill>
        <p:spPr>
          <a:xfrm>
            <a:off x="183424" y="507326"/>
            <a:ext cx="8960576" cy="6350674"/>
          </a:xfrm>
        </p:spPr>
      </p:pic>
    </p:spTree>
    <p:extLst>
      <p:ext uri="{BB962C8B-B14F-4D97-AF65-F5344CB8AC3E}">
        <p14:creationId xmlns:p14="http://schemas.microsoft.com/office/powerpoint/2010/main" val="197276064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ea typeface="+mn-ea"/>
              </a:rPr>
              <a:t>PHASE 3: TLHUB DANS </a:t>
            </a:r>
            <a:r>
              <a:rPr lang="fr-FR" sz="4800" dirty="0" smtClean="0">
                <a:solidFill>
                  <a:srgbClr val="F7C739"/>
                </a:solidFill>
                <a:ea typeface="+mn-ea"/>
              </a:rPr>
              <a:t>UDPN</a:t>
            </a:r>
            <a:endParaRPr lang="fr-FR" sz="4800" dirty="0">
              <a:solidFill>
                <a:srgbClr val="F7C739"/>
              </a:solidFill>
              <a:ea typeface="+mn-ea"/>
            </a:endParaRPr>
          </a:p>
        </p:txBody>
      </p:sp>
      <p:sp>
        <p:nvSpPr>
          <p:cNvPr id="3" name="Espace réservé du contenu 2"/>
          <p:cNvSpPr>
            <a:spLocks noGrp="1"/>
          </p:cNvSpPr>
          <p:nvPr>
            <p:ph idx="1"/>
          </p:nvPr>
        </p:nvSpPr>
        <p:spPr>
          <a:xfrm>
            <a:off x="457199" y="1600201"/>
            <a:ext cx="8314393" cy="4417984"/>
          </a:xfrm>
        </p:spPr>
        <p:txBody>
          <a:bodyPr>
            <a:normAutofit/>
          </a:bodyPr>
          <a:lstStyle/>
          <a:p>
            <a:r>
              <a:rPr lang="fr-FR" dirty="0" smtClean="0"/>
              <a:t>Projet: </a:t>
            </a:r>
          </a:p>
          <a:p>
            <a:pPr lvl="1"/>
            <a:r>
              <a:rPr lang="fr-FR" dirty="0" smtClean="0">
                <a:latin typeface="Futura Condensed"/>
                <a:cs typeface="Futura Condensed"/>
              </a:rPr>
              <a:t>réappropriation de la plateforme par le recrutement d’un développeur « maison »</a:t>
            </a:r>
          </a:p>
          <a:p>
            <a:pPr lvl="1"/>
            <a:r>
              <a:rPr lang="fr-FR" dirty="0" smtClean="0">
                <a:latin typeface="Futura Condensed"/>
                <a:cs typeface="Futura Condensed"/>
              </a:rPr>
              <a:t>Migration de serveur et redéploiement</a:t>
            </a:r>
          </a:p>
          <a:p>
            <a:pPr lvl="1"/>
            <a:r>
              <a:rPr lang="fr-FR" dirty="0" smtClean="0">
                <a:latin typeface="Futura Condensed"/>
                <a:cs typeface="Futura Condensed"/>
              </a:rPr>
              <a:t>Module de chat</a:t>
            </a:r>
          </a:p>
          <a:p>
            <a:pPr lvl="1"/>
            <a:r>
              <a:rPr lang="fr-FR" dirty="0" smtClean="0">
                <a:latin typeface="Futura Condensed"/>
                <a:cs typeface="Futura Condensed"/>
              </a:rPr>
              <a:t>Statistiques d’usage</a:t>
            </a:r>
          </a:p>
          <a:p>
            <a:pPr lvl="1"/>
            <a:endParaRPr lang="fr-FR" dirty="0">
              <a:latin typeface="Futura Condensed"/>
              <a:cs typeface="Futura Condensed"/>
            </a:endParaRPr>
          </a:p>
          <a:p>
            <a:pPr marL="457200" lvl="1" indent="0">
              <a:buNone/>
            </a:pPr>
            <a:r>
              <a:rPr lang="fr-FR" dirty="0" smtClean="0">
                <a:latin typeface="Futura Condensed"/>
                <a:cs typeface="Futura Condensed"/>
                <a:sym typeface="Wingdings"/>
              </a:rPr>
              <a:t> réorientation du projet en vue d’un public de chercheurs</a:t>
            </a:r>
            <a:endParaRPr lang="fr-FR" dirty="0" smtClean="0">
              <a:latin typeface="Futura Condensed"/>
              <a:cs typeface="Futura Condensed"/>
            </a:endParaRPr>
          </a:p>
          <a:p>
            <a:endParaRPr lang="fr-FR" dirty="0"/>
          </a:p>
        </p:txBody>
      </p:sp>
    </p:spTree>
    <p:extLst>
      <p:ext uri="{BB962C8B-B14F-4D97-AF65-F5344CB8AC3E}">
        <p14:creationId xmlns:p14="http://schemas.microsoft.com/office/powerpoint/2010/main" val="3727215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Perspectives et problématiques</a:t>
            </a:r>
            <a:endParaRPr lang="fr-FR" dirty="0"/>
          </a:p>
        </p:txBody>
      </p:sp>
      <p:sp>
        <p:nvSpPr>
          <p:cNvPr id="3" name="Espace réservé du contenu 2"/>
          <p:cNvSpPr>
            <a:spLocks noGrp="1"/>
          </p:cNvSpPr>
          <p:nvPr>
            <p:ph idx="1"/>
          </p:nvPr>
        </p:nvSpPr>
        <p:spPr>
          <a:xfrm>
            <a:off x="1640850" y="1822121"/>
            <a:ext cx="6521400" cy="4525963"/>
          </a:xfrm>
        </p:spPr>
        <p:txBody>
          <a:bodyPr/>
          <a:lstStyle/>
          <a:p>
            <a:r>
              <a:rPr lang="fr-FR" dirty="0" smtClean="0"/>
              <a:t>Public et identité de TLHUB</a:t>
            </a:r>
          </a:p>
          <a:p>
            <a:r>
              <a:rPr lang="fr-FR" dirty="0" smtClean="0"/>
              <a:t>Usages pensés/usages réels</a:t>
            </a:r>
          </a:p>
          <a:p>
            <a:r>
              <a:rPr lang="fr-FR" dirty="0" smtClean="0"/>
              <a:t>Faiblesses et limites techniques de l’outil</a:t>
            </a:r>
            <a:endParaRPr lang="fr-FR" dirty="0"/>
          </a:p>
        </p:txBody>
      </p:sp>
    </p:spTree>
    <p:extLst>
      <p:ext uri="{BB962C8B-B14F-4D97-AF65-F5344CB8AC3E}">
        <p14:creationId xmlns:p14="http://schemas.microsoft.com/office/powerpoint/2010/main" val="26382490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6-07-10 à 17.23.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422" y="516284"/>
            <a:ext cx="8686800" cy="4751231"/>
          </a:xfrm>
          <a:prstGeom prst="rect">
            <a:avLst/>
          </a:prstGeom>
        </p:spPr>
      </p:pic>
      <p:sp>
        <p:nvSpPr>
          <p:cNvPr id="2" name="ZoneTexte 1"/>
          <p:cNvSpPr txBox="1"/>
          <p:nvPr/>
        </p:nvSpPr>
        <p:spPr>
          <a:xfrm>
            <a:off x="2694387" y="5697689"/>
            <a:ext cx="3667689" cy="369332"/>
          </a:xfrm>
          <a:prstGeom prst="rect">
            <a:avLst/>
          </a:prstGeom>
          <a:noFill/>
        </p:spPr>
        <p:txBody>
          <a:bodyPr wrap="square" rtlCol="0">
            <a:spAutoFit/>
          </a:bodyPr>
          <a:lstStyle/>
          <a:p>
            <a:pPr algn="ctr"/>
            <a:r>
              <a:rPr lang="fr-FR" dirty="0" smtClean="0">
                <a:latin typeface="Futura"/>
                <a:cs typeface="Futura"/>
              </a:rPr>
              <a:t>Cadre initial : la SEUA</a:t>
            </a:r>
            <a:endParaRPr lang="fr-FR" dirty="0">
              <a:latin typeface="Futura"/>
              <a:cs typeface="Futura"/>
            </a:endParaRPr>
          </a:p>
        </p:txBody>
      </p:sp>
    </p:spTree>
    <p:extLst>
      <p:ext uri="{BB962C8B-B14F-4D97-AF65-F5344CB8AC3E}">
        <p14:creationId xmlns:p14="http://schemas.microsoft.com/office/powerpoint/2010/main" val="1238125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6740" y="0"/>
            <a:ext cx="8229600" cy="1143000"/>
          </a:xfrm>
        </p:spPr>
        <p:txBody>
          <a:bodyPr/>
          <a:lstStyle/>
          <a:p>
            <a:r>
              <a:rPr lang="fr-FR" dirty="0" smtClean="0"/>
              <a:t>L’ENQUÊTE</a:t>
            </a:r>
            <a:endParaRPr lang="fr-FR" dirty="0"/>
          </a:p>
        </p:txBody>
      </p:sp>
      <p:sp>
        <p:nvSpPr>
          <p:cNvPr id="3" name="Espace réservé du contenu 2"/>
          <p:cNvSpPr>
            <a:spLocks noGrp="1"/>
          </p:cNvSpPr>
          <p:nvPr>
            <p:ph idx="1"/>
          </p:nvPr>
        </p:nvSpPr>
        <p:spPr>
          <a:xfrm>
            <a:off x="1946042" y="1944384"/>
            <a:ext cx="6758713" cy="5046152"/>
          </a:xfrm>
        </p:spPr>
        <p:txBody>
          <a:bodyPr>
            <a:normAutofit/>
          </a:bodyPr>
          <a:lstStyle/>
          <a:p>
            <a:r>
              <a:rPr lang="fr-FR" dirty="0" smtClean="0"/>
              <a:t>Problématique, cadre de l’étude</a:t>
            </a:r>
          </a:p>
          <a:p>
            <a:r>
              <a:rPr lang="fr-FR" dirty="0" smtClean="0"/>
              <a:t>Objectifs</a:t>
            </a:r>
          </a:p>
          <a:p>
            <a:r>
              <a:rPr lang="fr-FR" dirty="0" smtClean="0"/>
              <a:t>Hypothèses de départ</a:t>
            </a:r>
          </a:p>
          <a:p>
            <a:r>
              <a:rPr lang="fr-FR" dirty="0" smtClean="0"/>
              <a:t>Présentation du protocole d’entretien</a:t>
            </a:r>
          </a:p>
          <a:p>
            <a:endParaRPr lang="fr-FR" dirty="0" smtClean="0"/>
          </a:p>
        </p:txBody>
      </p:sp>
    </p:spTree>
    <p:extLst>
      <p:ext uri="{BB962C8B-B14F-4D97-AF65-F5344CB8AC3E}">
        <p14:creationId xmlns:p14="http://schemas.microsoft.com/office/powerpoint/2010/main" val="1956282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objectifs initiaux</a:t>
            </a:r>
            <a:endParaRPr lang="fr-FR" dirty="0"/>
          </a:p>
        </p:txBody>
      </p:sp>
      <p:sp>
        <p:nvSpPr>
          <p:cNvPr id="3" name="Espace réservé du contenu 2"/>
          <p:cNvSpPr>
            <a:spLocks noGrp="1"/>
          </p:cNvSpPr>
          <p:nvPr>
            <p:ph idx="1"/>
          </p:nvPr>
        </p:nvSpPr>
        <p:spPr/>
        <p:txBody>
          <a:bodyPr>
            <a:normAutofit/>
          </a:bodyPr>
          <a:lstStyle/>
          <a:p>
            <a:pPr marL="514350" indent="-514350">
              <a:buFont typeface="+mj-lt"/>
              <a:buAutoNum type="arabicPeriod"/>
            </a:pPr>
            <a:r>
              <a:rPr lang="fr-FR" sz="2400" dirty="0"/>
              <a:t>promouvoir la traduction entre toutes les langues, pour défendre la diversité </a:t>
            </a:r>
            <a:r>
              <a:rPr lang="fr-FR" sz="2400" dirty="0" smtClean="0"/>
              <a:t>linguistique</a:t>
            </a:r>
          </a:p>
          <a:p>
            <a:pPr marL="514350" indent="-514350">
              <a:buFont typeface="+mj-lt"/>
              <a:buAutoNum type="arabicPeriod"/>
            </a:pPr>
            <a:endParaRPr lang="fr-FR" sz="2400" dirty="0"/>
          </a:p>
        </p:txBody>
      </p:sp>
    </p:spTree>
    <p:extLst>
      <p:ext uri="{BB962C8B-B14F-4D97-AF65-F5344CB8AC3E}">
        <p14:creationId xmlns:p14="http://schemas.microsoft.com/office/powerpoint/2010/main" val="297487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traduction comme poétique commune contre les conflits</a:t>
            </a:r>
            <a:endParaRPr lang="fr-FR" dirty="0"/>
          </a:p>
        </p:txBody>
      </p:sp>
      <p:sp>
        <p:nvSpPr>
          <p:cNvPr id="3" name="Espace réservé du contenu 2"/>
          <p:cNvSpPr>
            <a:spLocks noGrp="1"/>
          </p:cNvSpPr>
          <p:nvPr>
            <p:ph idx="1"/>
          </p:nvPr>
        </p:nvSpPr>
        <p:spPr/>
        <p:txBody>
          <a:bodyPr>
            <a:normAutofit/>
          </a:bodyPr>
          <a:lstStyle/>
          <a:p>
            <a:pPr algn="just"/>
            <a:r>
              <a:rPr lang="fr-FR" sz="2800" dirty="0">
                <a:latin typeface="Futura Condensed"/>
                <a:cs typeface="Futura Condensed"/>
              </a:rPr>
              <a:t>« La traduction est devenue un impératif culturel quotidien, et nous devons rapidement prendre la responsabilité de parler sa langue, une « entre-les</a:t>
            </a:r>
            <a:r>
              <a:rPr lang="fr-FR" sz="2800" dirty="0" smtClean="0">
                <a:latin typeface="Futura Condensed"/>
                <a:cs typeface="Futura Condensed"/>
              </a:rPr>
              <a:t>-langues </a:t>
            </a:r>
            <a:r>
              <a:rPr lang="fr-FR" sz="2800" dirty="0">
                <a:latin typeface="Futura Condensed"/>
                <a:cs typeface="Futura Condensed"/>
              </a:rPr>
              <a:t>» dans laquelle aucune nation ne domine mais toutes coopèrent. Plus qu'une simple reconnaissance de la diversité sociale et linguistique, penser la traduction en termes de poétique commune est une façon d’affronter les conflits et les tensions, et par là, de mobiliser la littérature et les sciences humaines, afin de faire porter leur voix au-delà du cadre de l’écrit. »</a:t>
            </a:r>
          </a:p>
          <a:p>
            <a:pPr marL="0" indent="0" algn="r">
              <a:buNone/>
            </a:pPr>
            <a:endParaRPr lang="fr-FR" sz="2400" dirty="0" smtClean="0">
              <a:latin typeface="Futura Condensed"/>
              <a:cs typeface="Futura Condensed"/>
            </a:endParaRPr>
          </a:p>
          <a:p>
            <a:pPr marL="0" indent="0" algn="r">
              <a:buNone/>
            </a:pPr>
            <a:r>
              <a:rPr lang="fr-FR" sz="2400" dirty="0" smtClean="0">
                <a:latin typeface="Futura Condensed"/>
                <a:cs typeface="Futura Condensed"/>
              </a:rPr>
              <a:t>(</a:t>
            </a:r>
            <a:r>
              <a:rPr lang="fr-FR" sz="2400" dirty="0" err="1" smtClean="0">
                <a:latin typeface="Futura Condensed"/>
                <a:cs typeface="Futura Condensed"/>
              </a:rPr>
              <a:t>www.seua.org</a:t>
            </a:r>
            <a:r>
              <a:rPr lang="fr-FR" sz="2400" dirty="0" smtClean="0">
                <a:latin typeface="Futura Condensed"/>
                <a:cs typeface="Futura Condensed"/>
              </a:rPr>
              <a:t>)</a:t>
            </a:r>
            <a:endParaRPr lang="fr-FR" sz="2400" dirty="0">
              <a:latin typeface="Futura Condensed"/>
              <a:cs typeface="Futura Condensed"/>
            </a:endParaRPr>
          </a:p>
        </p:txBody>
      </p:sp>
    </p:spTree>
    <p:extLst>
      <p:ext uri="{BB962C8B-B14F-4D97-AF65-F5344CB8AC3E}">
        <p14:creationId xmlns:p14="http://schemas.microsoft.com/office/powerpoint/2010/main" val="33049262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LIDE1.png"/>
          <p:cNvPicPr>
            <a:picLocks noGrp="1" noChangeAspect="1"/>
          </p:cNvPicPr>
          <p:nvPr>
            <p:ph idx="1"/>
          </p:nvPr>
        </p:nvPicPr>
        <p:blipFill rotWithShape="1">
          <a:blip r:embed="rId2">
            <a:extLst>
              <a:ext uri="{28A0092B-C50C-407E-A947-70E740481C1C}">
                <a14:useLocalDpi xmlns:a14="http://schemas.microsoft.com/office/drawing/2010/main" val="0"/>
              </a:ext>
            </a:extLst>
          </a:blip>
          <a:srcRect l="-694" r="183"/>
          <a:stretch/>
        </p:blipFill>
        <p:spPr>
          <a:xfrm>
            <a:off x="0" y="356105"/>
            <a:ext cx="9054661" cy="6326809"/>
          </a:xfrm>
        </p:spPr>
      </p:pic>
    </p:spTree>
    <p:extLst>
      <p:ext uri="{BB962C8B-B14F-4D97-AF65-F5344CB8AC3E}">
        <p14:creationId xmlns:p14="http://schemas.microsoft.com/office/powerpoint/2010/main" val="53093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objectifs initiaux</a:t>
            </a:r>
            <a:endParaRPr lang="fr-FR" dirty="0"/>
          </a:p>
        </p:txBody>
      </p:sp>
      <p:sp>
        <p:nvSpPr>
          <p:cNvPr id="3" name="Espace réservé du contenu 2"/>
          <p:cNvSpPr>
            <a:spLocks noGrp="1"/>
          </p:cNvSpPr>
          <p:nvPr>
            <p:ph idx="1"/>
          </p:nvPr>
        </p:nvSpPr>
        <p:spPr>
          <a:xfrm>
            <a:off x="914400" y="1935383"/>
            <a:ext cx="7005843" cy="4044970"/>
          </a:xfrm>
        </p:spPr>
        <p:txBody>
          <a:bodyPr>
            <a:normAutofit/>
          </a:bodyPr>
          <a:lstStyle/>
          <a:p>
            <a:pPr marL="514350" indent="-514350">
              <a:buFont typeface="+mj-lt"/>
              <a:buAutoNum type="arabicPeriod"/>
            </a:pPr>
            <a:r>
              <a:rPr lang="fr-FR" sz="2400" dirty="0"/>
              <a:t>promouvoir la traduction entre toutes les langues, pour défendre la diversité </a:t>
            </a:r>
            <a:r>
              <a:rPr lang="fr-FR" sz="2400" dirty="0" smtClean="0"/>
              <a:t>linguistique</a:t>
            </a:r>
          </a:p>
          <a:p>
            <a:pPr marL="514350" indent="-514350">
              <a:buFont typeface="+mj-lt"/>
              <a:buAutoNum type="arabicPeriod"/>
            </a:pPr>
            <a:r>
              <a:rPr lang="fr-FR" sz="2400" dirty="0"/>
              <a:t>encourager la traduction littéraire et des sciences </a:t>
            </a:r>
            <a:r>
              <a:rPr lang="fr-FR" sz="2400" dirty="0" smtClean="0"/>
              <a:t>sociales</a:t>
            </a:r>
          </a:p>
          <a:p>
            <a:pPr marL="514350" indent="-514350">
              <a:buFont typeface="+mj-lt"/>
              <a:buAutoNum type="arabicPeriod"/>
            </a:pPr>
            <a:r>
              <a:rPr lang="fr-FR" sz="2400" dirty="0"/>
              <a:t>développer une </a:t>
            </a:r>
            <a:r>
              <a:rPr lang="fr-FR" sz="2400" dirty="0" smtClean="0"/>
              <a:t>technologie innovante </a:t>
            </a:r>
            <a:r>
              <a:rPr lang="fr-FR" sz="2400" dirty="0"/>
              <a:t>pour la traduction humaine</a:t>
            </a:r>
            <a:endParaRPr lang="fr-FR" sz="2400" dirty="0" smtClean="0"/>
          </a:p>
          <a:p>
            <a:pPr marL="514350" indent="-514350">
              <a:buFont typeface="+mj-lt"/>
              <a:buAutoNum type="arabicPeriod"/>
            </a:pPr>
            <a:endParaRPr lang="fr-FR" sz="2400" dirty="0" smtClean="0"/>
          </a:p>
          <a:p>
            <a:pPr marL="514350" indent="-514350">
              <a:buFont typeface="+mj-lt"/>
              <a:buAutoNum type="arabicPeriod"/>
            </a:pPr>
            <a:endParaRPr lang="fr-FR" sz="2400" dirty="0"/>
          </a:p>
        </p:txBody>
      </p:sp>
    </p:spTree>
    <p:extLst>
      <p:ext uri="{BB962C8B-B14F-4D97-AF65-F5344CB8AC3E}">
        <p14:creationId xmlns:p14="http://schemas.microsoft.com/office/powerpoint/2010/main" val="3785485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Historique</a:t>
            </a:r>
            <a:endParaRPr lang="fr-FR" dirty="0"/>
          </a:p>
        </p:txBody>
      </p:sp>
      <p:sp>
        <p:nvSpPr>
          <p:cNvPr id="3" name="Espace réservé du contenu 2"/>
          <p:cNvSpPr>
            <a:spLocks noGrp="1"/>
          </p:cNvSpPr>
          <p:nvPr>
            <p:ph idx="1"/>
          </p:nvPr>
        </p:nvSpPr>
        <p:spPr>
          <a:xfrm>
            <a:off x="457200" y="1813864"/>
            <a:ext cx="8229600" cy="4525963"/>
          </a:xfrm>
        </p:spPr>
        <p:txBody>
          <a:bodyPr/>
          <a:lstStyle/>
          <a:p>
            <a:r>
              <a:rPr lang="fr-FR" dirty="0" smtClean="0"/>
              <a:t>2011: Naissance du projet</a:t>
            </a:r>
          </a:p>
          <a:p>
            <a:r>
              <a:rPr lang="fr-FR" dirty="0" smtClean="0"/>
              <a:t>février 2012: lancement de la V1</a:t>
            </a:r>
          </a:p>
          <a:p>
            <a:r>
              <a:rPr lang="fr-FR" dirty="0" smtClean="0"/>
              <a:t>2013: mise en production de la V2</a:t>
            </a:r>
          </a:p>
          <a:p>
            <a:r>
              <a:rPr lang="fr-FR" dirty="0" smtClean="0"/>
              <a:t>2014: projets-pilotes et ateliers</a:t>
            </a:r>
          </a:p>
          <a:p>
            <a:r>
              <a:rPr lang="fr-FR" dirty="0" smtClean="0"/>
              <a:t>2015: TLHUB rejoint UDPN</a:t>
            </a:r>
          </a:p>
          <a:p>
            <a:r>
              <a:rPr lang="fr-FR" dirty="0" smtClean="0"/>
              <a:t>2017: L’heure du bilan</a:t>
            </a:r>
          </a:p>
          <a:p>
            <a:endParaRPr lang="fr-FR" dirty="0"/>
          </a:p>
        </p:txBody>
      </p:sp>
    </p:spTree>
    <p:extLst>
      <p:ext uri="{BB962C8B-B14F-4D97-AF65-F5344CB8AC3E}">
        <p14:creationId xmlns:p14="http://schemas.microsoft.com/office/powerpoint/2010/main" val="2495643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48991" y="2409647"/>
            <a:ext cx="2801215" cy="1163279"/>
          </a:xfrm>
        </p:spPr>
        <p:txBody>
          <a:bodyPr>
            <a:normAutofit/>
          </a:bodyPr>
          <a:lstStyle/>
          <a:p>
            <a:pPr marL="0" indent="0">
              <a:buNone/>
            </a:pPr>
            <a:r>
              <a:rPr lang="fr-FR" sz="6000" dirty="0" smtClean="0"/>
              <a:t>La V1</a:t>
            </a:r>
            <a:endParaRPr lang="fr-FR" sz="6000" dirty="0"/>
          </a:p>
        </p:txBody>
      </p:sp>
    </p:spTree>
    <p:extLst>
      <p:ext uri="{BB962C8B-B14F-4D97-AF65-F5344CB8AC3E}">
        <p14:creationId xmlns:p14="http://schemas.microsoft.com/office/powerpoint/2010/main" val="13113751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1437</TotalTime>
  <Words>212</Words>
  <Application>Microsoft Macintosh PowerPoint</Application>
  <PresentationFormat>Présentation à l'écran (4:3)</PresentationFormat>
  <Paragraphs>42</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   Séminaire doctoral UDPN 28 mars 2017   « A travers les langues et les cultures : de différents usages numériques du patrimoine textuel et audiovisuel ».   </vt:lpstr>
      <vt:lpstr>Présentation PowerPoint</vt:lpstr>
      <vt:lpstr>Présentation PowerPoint</vt:lpstr>
      <vt:lpstr>3 objectifs initiaux</vt:lpstr>
      <vt:lpstr>La traduction comme poétique commune contre les conflits</vt:lpstr>
      <vt:lpstr>Présentation PowerPoint</vt:lpstr>
      <vt:lpstr>3 objectifs initiaux</vt:lpstr>
      <vt:lpstr>Historique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PHASE 3: TLHUB DANS UDPN</vt:lpstr>
      <vt:lpstr>Perspectives et problématiques</vt:lpstr>
      <vt:lpstr>L’ENQUÊTE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Camille Bloomfield</dc:creator>
  <cp:lastModifiedBy>Camille Bloomfield</cp:lastModifiedBy>
  <cp:revision>29</cp:revision>
  <dcterms:created xsi:type="dcterms:W3CDTF">2016-07-10T15:20:45Z</dcterms:created>
  <dcterms:modified xsi:type="dcterms:W3CDTF">2017-04-19T15:28:33Z</dcterms:modified>
</cp:coreProperties>
</file>